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40" d="100"/>
          <a:sy n="40" d="100"/>
        </p:scale>
        <p:origin x="-3666" y="-5532"/>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mike@parkingboxx.com" TargetMode="External"/><Relationship Id="rId13" Type="http://schemas.openxmlformats.org/officeDocument/2006/relationships/image" Target="../media/image5.png"/><Relationship Id="rId18" Type="http://schemas.openxmlformats.org/officeDocument/2006/relationships/image" Target="../media/image10.png"/><Relationship Id="rId26" Type="http://schemas.openxmlformats.org/officeDocument/2006/relationships/image" Target="../media/image18.jpg"/><Relationship Id="rId3" Type="http://schemas.openxmlformats.org/officeDocument/2006/relationships/hyperlink" Target="https://ca.parkindigo.com/en" TargetMode="External"/><Relationship Id="rId21" Type="http://schemas.openxmlformats.org/officeDocument/2006/relationships/image" Target="../media/image13.png"/><Relationship Id="rId7" Type="http://schemas.openxmlformats.org/officeDocument/2006/relationships/hyperlink" Target="https://learn.adafruit.com/" TargetMode="External"/><Relationship Id="rId12" Type="http://schemas.openxmlformats.org/officeDocument/2006/relationships/image" Target="../media/image4.png"/><Relationship Id="rId17" Type="http://schemas.openxmlformats.org/officeDocument/2006/relationships/image" Target="../media/image9.png"/><Relationship Id="rId25" Type="http://schemas.openxmlformats.org/officeDocument/2006/relationships/image" Target="../media/image17.JPG"/><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2.png"/><Relationship Id="rId29"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www.thingiverse.com/thing:3814678" TargetMode="External"/><Relationship Id="rId11" Type="http://schemas.openxmlformats.org/officeDocument/2006/relationships/image" Target="../media/image3.png"/><Relationship Id="rId24" Type="http://schemas.openxmlformats.org/officeDocument/2006/relationships/image" Target="../media/image16.png"/><Relationship Id="rId5" Type="http://schemas.openxmlformats.org/officeDocument/2006/relationships/hyperlink" Target="https://www.easypark.ca/products-services/mobile-parking-app" TargetMode="Externa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jpg"/><Relationship Id="rId10" Type="http://schemas.openxmlformats.org/officeDocument/2006/relationships/image" Target="../media/image2.png"/><Relationship Id="rId19" Type="http://schemas.openxmlformats.org/officeDocument/2006/relationships/image" Target="../media/image11.png"/><Relationship Id="rId4" Type="http://schemas.openxmlformats.org/officeDocument/2006/relationships/hyperlink" Target="https://www.bestparking.com/" TargetMode="External"/><Relationship Id="rId9" Type="http://schemas.openxmlformats.org/officeDocument/2006/relationships/image" Target="../media/image1.png"/><Relationship Id="rId14" Type="http://schemas.openxmlformats.org/officeDocument/2006/relationships/image" Target="../media/image6.png"/><Relationship Id="rId22" Type="http://schemas.openxmlformats.org/officeDocument/2006/relationships/image" Target="../media/image14.png"/><Relationship Id="rId27"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001005"/>
            <a:ext cx="10561469" cy="515539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endParaRPr lang="en-US" sz="2000" b="1" dirty="0"/>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err="1"/>
              <a:t>Thingiverse</a:t>
            </a:r>
            <a:r>
              <a:rPr lang="en-US" sz="2000" b="1" dirty="0"/>
              <a:t>. (2019). SG90 Servo Horn Extender. Retrieved from </a:t>
            </a:r>
            <a:r>
              <a:rPr lang="en-US" sz="2000" b="1" dirty="0">
                <a:hlinkClick r:id="rId6"/>
              </a:rPr>
              <a:t>https://www.thingiverse.com/thing:3814678</a:t>
            </a:r>
            <a:endParaRPr lang="en-US" sz="2000" b="1" dirty="0"/>
          </a:p>
          <a:p>
            <a:r>
              <a:rPr lang="en-US" sz="2000" b="1" dirty="0">
                <a:latin typeface="+mn-lt"/>
              </a:rPr>
              <a:t>Adafruit Industries. (2020). </a:t>
            </a:r>
            <a:r>
              <a:rPr lang="en-US" sz="2000" b="1" dirty="0" err="1">
                <a:latin typeface="+mn-lt"/>
              </a:rPr>
              <a:t>Adafruit</a:t>
            </a:r>
            <a:r>
              <a:rPr lang="en-US" sz="2000" b="1" dirty="0">
                <a:latin typeface="+mn-lt"/>
              </a:rPr>
              <a:t>. Retrieved from</a:t>
            </a:r>
          </a:p>
          <a:p>
            <a:r>
              <a:rPr lang="en-US" sz="2000" b="1" dirty="0">
                <a:latin typeface="+mn-lt"/>
                <a:hlinkClick r:id="rId7"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 </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GB" sz="4000" b="1" u="sng" dirty="0">
              <a:solidFill>
                <a:schemeClr val="tx2"/>
              </a:solidFill>
              <a:effectLst>
                <a:outerShdw blurRad="38100" dist="38100" dir="2700000" algn="tl">
                  <a:srgbClr val="000000">
                    <a:alpha val="43137"/>
                  </a:srgbClr>
                </a:outerShdw>
              </a:effectLst>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p>
          <a:p>
            <a:pPr indent="-381000"/>
            <a:r>
              <a:rPr lang="en-US" sz="2000" b="1" dirty="0"/>
              <a:t>Here’s how the firmware logic flows:</a:t>
            </a:r>
          </a:p>
          <a:p>
            <a:pPr indent="-381000">
              <a:buFont typeface="Arial" panose="020B0604020202020204" pitchFamily="34" charset="0"/>
              <a:buChar char="•"/>
            </a:pPr>
            <a:r>
              <a:rPr lang="en-US" sz="2000" b="1" dirty="0"/>
              <a:t>At the start, all needed variables are declared and a connection to the database using the </a:t>
            </a:r>
            <a:r>
              <a:rPr lang="en-US" sz="2000" b="1" dirty="0" err="1"/>
              <a:t>Pyrbase</a:t>
            </a:r>
            <a:r>
              <a:rPr lang="en-US" sz="2000" b="1" dirty="0"/>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t>The next stage to be to activate each thread in the following order, “</a:t>
            </a:r>
            <a:r>
              <a:rPr lang="en-US" sz="2000" b="1" dirty="0" err="1"/>
              <a:t>adminControl</a:t>
            </a:r>
            <a:r>
              <a:rPr lang="en-US" sz="2000" b="1" dirty="0"/>
              <a:t>”, “</a:t>
            </a:r>
            <a:r>
              <a:rPr lang="en-US" sz="2000" b="1" dirty="0" err="1"/>
              <a:t>vcnlFunc</a:t>
            </a:r>
            <a:r>
              <a:rPr lang="en-US" sz="2000" b="1" dirty="0"/>
              <a:t>” and finally “</a:t>
            </a:r>
            <a:r>
              <a:rPr lang="en-US" sz="2000" b="1" dirty="0" err="1"/>
              <a:t>irbFunc</a:t>
            </a:r>
            <a:r>
              <a:rPr lang="en-US" sz="2000" b="1" dirty="0"/>
              <a:t>”</a:t>
            </a:r>
            <a:br>
              <a:rPr lang="en-US" sz="2000" b="1" dirty="0"/>
            </a:br>
            <a:endParaRPr lang="en-US" sz="2000" b="1" dirty="0"/>
          </a:p>
          <a:p>
            <a:pPr marL="342900" indent="-342900">
              <a:buFont typeface="Wingdings" panose="05000000000000000000" pitchFamily="2" charset="2"/>
              <a:buChar char="v"/>
            </a:pPr>
            <a:r>
              <a:rPr lang="en-US" sz="2000" b="1" dirty="0" err="1"/>
              <a:t>adminControl</a:t>
            </a:r>
            <a:r>
              <a:rPr lang="en-US" sz="2000" b="1" dirty="0"/>
              <a:t>: monitors if the admin status has been activated in the database and calls on the </a:t>
            </a:r>
            <a:r>
              <a:rPr lang="en-US" sz="2000" b="1" dirty="0" err="1"/>
              <a:t>entGate</a:t>
            </a:r>
            <a:r>
              <a:rPr lang="en-US" sz="2000" b="1" dirty="0"/>
              <a:t> function to open the entry gate when needed</a:t>
            </a:r>
          </a:p>
          <a:p>
            <a:endParaRPr lang="en-US" sz="2000" b="1" dirty="0"/>
          </a:p>
          <a:p>
            <a:pPr marL="342900" indent="-342900">
              <a:buFont typeface="Wingdings" panose="05000000000000000000" pitchFamily="2" charset="2"/>
              <a:buChar char="v"/>
            </a:pPr>
            <a:r>
              <a:rPr lang="en-US" sz="2000" b="1" dirty="0" err="1"/>
              <a:t>vcnlFunc</a:t>
            </a:r>
            <a:r>
              <a:rPr lang="en-US" sz="2000" b="1" dirty="0"/>
              <a:t>: establishes a connection to the VCNL4010, takes measurements every 5 seconds and updates the database accordingly</a:t>
            </a:r>
          </a:p>
          <a:p>
            <a:endParaRPr lang="en-US" sz="2000" b="1" dirty="0"/>
          </a:p>
          <a:p>
            <a:pPr marL="342900" indent="-342900">
              <a:buFont typeface="Wingdings" panose="05000000000000000000" pitchFamily="2" charset="2"/>
              <a:buChar char="v"/>
            </a:pPr>
            <a:r>
              <a:rPr lang="en-US" sz="2000" b="1" dirty="0" err="1"/>
              <a:t>irbFunc</a:t>
            </a:r>
            <a:r>
              <a:rPr lang="en-US" sz="2000" b="1" dirty="0"/>
              <a:t>: handles the logic reported by the IR Beam and starts the process of car verification by calling the </a:t>
            </a:r>
            <a:r>
              <a:rPr lang="en-US" sz="2000" b="1" dirty="0" err="1"/>
              <a:t>licCheck</a:t>
            </a:r>
            <a:r>
              <a:rPr lang="en-US" sz="2000" b="1" dirty="0"/>
              <a:t> function which does license plate comparisons and then the </a:t>
            </a:r>
            <a:r>
              <a:rPr lang="en-US" sz="2000" b="1" dirty="0" err="1"/>
              <a:t>entGate</a:t>
            </a:r>
            <a:r>
              <a:rPr lang="en-US" sz="2000" b="1" dirty="0"/>
              <a:t> function and </a:t>
            </a:r>
            <a:r>
              <a:rPr lang="en-US" sz="2000" b="1" dirty="0" err="1"/>
              <a:t>extGate</a:t>
            </a:r>
            <a:r>
              <a:rPr lang="en-US" sz="2000" b="1" dirty="0"/>
              <a:t> functions which handle instructing the designated servos to open and close the gates</a:t>
            </a:r>
          </a:p>
          <a:p>
            <a:pPr marL="342900" indent="-342900">
              <a:buFont typeface="Wingdings" panose="05000000000000000000" pitchFamily="2" charset="2"/>
              <a:buChar char="v"/>
            </a:pPr>
            <a:endParaRPr lang="en-US" sz="2000" b="1" dirty="0"/>
          </a:p>
          <a:p>
            <a:r>
              <a:rPr lang="en-US" sz="2000" b="1" dirty="0"/>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420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9"/>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838200" y="29718000"/>
            <a:ext cx="2107444"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22707248" y="11124611"/>
            <a:ext cx="2541454" cy="40340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10702" y="11124611"/>
            <a:ext cx="2323284" cy="409390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327335" y="11124611"/>
            <a:ext cx="2455255" cy="4101029"/>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276058" y="15391739"/>
            <a:ext cx="2455255"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3"/>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4"/>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5"/>
          <a:stretch>
            <a:fillRect/>
          </a:stretch>
        </p:blipFill>
        <p:spPr>
          <a:xfrm>
            <a:off x="28776029" y="25812749"/>
            <a:ext cx="2840687" cy="2402141"/>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6"/>
          <a:stretch>
            <a:fillRect/>
          </a:stretch>
        </p:blipFill>
        <p:spPr>
          <a:xfrm>
            <a:off x="25967344" y="25818094"/>
            <a:ext cx="2342011" cy="931911"/>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7"/>
          <a:stretch>
            <a:fillRect/>
          </a:stretch>
        </p:blipFill>
        <p:spPr>
          <a:xfrm>
            <a:off x="22801955" y="25812750"/>
            <a:ext cx="2591696" cy="2307306"/>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8"/>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19"/>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0"/>
          <a:stretch>
            <a:fillRect/>
          </a:stretch>
        </p:blipFill>
        <p:spPr>
          <a:xfrm>
            <a:off x="22655056" y="30689797"/>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98441" y="24018717"/>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TestUsers</a:t>
            </a:r>
            <a:r>
              <a:rPr lang="en-US" sz="20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929238" y="24018717"/>
            <a:ext cx="2826480"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ProximityData</a:t>
            </a:r>
            <a:r>
              <a:rPr lang="en-US" sz="20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861231" y="28214891"/>
            <a:ext cx="3070726" cy="41342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ParkingLocations</a:t>
            </a:r>
            <a:r>
              <a:rPr lang="en-US" sz="20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533347" y="28206159"/>
            <a:ext cx="1798712"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72342" y="28170776"/>
            <a:ext cx="244071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EntryStatus</a:t>
            </a:r>
            <a:r>
              <a:rPr lang="en-US" sz="20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993464"/>
            <a:ext cx="160878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229669" y="26762632"/>
            <a:ext cx="2323485" cy="400110"/>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GateStatus</a:t>
            </a:r>
            <a:r>
              <a:rPr lang="en-US" sz="20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7955332"/>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344262" y="17024497"/>
            <a:ext cx="3916008"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Final Enclosure Design(Inkscape</a:t>
            </a:r>
            <a:r>
              <a:rPr lang="en-US" sz="2200" b="1" i="1"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848191" y="9173117"/>
            <a:ext cx="2651609"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1">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2"/>
          <a:stretch>
            <a:fillRect/>
          </a:stretch>
        </p:blipFill>
        <p:spPr>
          <a:xfrm rot="16200000">
            <a:off x="38622455" y="6854279"/>
            <a:ext cx="2582514" cy="5676055"/>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3"/>
          <a:stretch>
            <a:fillRect/>
          </a:stretch>
        </p:blipFill>
        <p:spPr>
          <a:xfrm>
            <a:off x="39344263" y="14331973"/>
            <a:ext cx="3861138" cy="2692524"/>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4"/>
          <a:stretch>
            <a:fillRect/>
          </a:stretch>
        </p:blipFill>
        <p:spPr>
          <a:xfrm>
            <a:off x="34624870" y="14580405"/>
            <a:ext cx="2908013" cy="2457706"/>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7024497"/>
            <a:ext cx="5986527" cy="400110"/>
          </a:xfrm>
          <a:prstGeom prst="rect">
            <a:avLst/>
          </a:prstGeom>
          <a:noFill/>
        </p:spPr>
        <p:txBody>
          <a:bodyPr wrap="square" rtlCol="0">
            <a:spAutoFit/>
          </a:bodyPr>
          <a:lstStyle/>
          <a:p>
            <a:pPr algn="ctr"/>
            <a:r>
              <a:rPr lang="en-US" sz="20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6">
            <a:extLst>
              <a:ext uri="{28A0092B-C50C-407E-A947-70E740481C1C}">
                <a14:useLocalDpi xmlns:a14="http://schemas.microsoft.com/office/drawing/2010/main" val="0"/>
              </a:ext>
            </a:extLst>
          </a:blip>
          <a:srcRect l="12266" r="15569"/>
          <a:stretch/>
        </p:blipFill>
        <p:spPr>
          <a:xfrm>
            <a:off x="12299118" y="10702843"/>
            <a:ext cx="1977906" cy="2057022"/>
          </a:xfrm>
          <a:prstGeom prst="rect">
            <a:avLst/>
          </a:prstGeom>
        </p:spPr>
      </p:pic>
      <p:pic>
        <p:nvPicPr>
          <p:cNvPr id="14" name="Picture 13"/>
          <p:cNvPicPr>
            <a:picLocks noChangeAspect="1"/>
          </p:cNvPicPr>
          <p:nvPr/>
        </p:nvPicPr>
        <p:blipFill rotWithShape="1">
          <a:blip r:embed="rId27">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29">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544728" y="12808497"/>
            <a:ext cx="156242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VCNL4010</a:t>
            </a:r>
            <a:r>
              <a:rPr lang="en-US" sz="1800" b="1" dirty="0">
                <a:latin typeface="Times New Roman" panose="02020603050405020304" pitchFamily="18" charset="0"/>
                <a:cs typeface="Times New Roman" panose="02020603050405020304" pitchFamily="18" charset="0"/>
              </a:rPr>
              <a:t> </a:t>
            </a:r>
          </a:p>
        </p:txBody>
      </p:sp>
      <p:sp>
        <p:nvSpPr>
          <p:cNvPr id="58" name="TextBox 57"/>
          <p:cNvSpPr txBox="1"/>
          <p:nvPr/>
        </p:nvSpPr>
        <p:spPr>
          <a:xfrm>
            <a:off x="14551717" y="12825508"/>
            <a:ext cx="378387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PCA9685 Servo/PWM controller</a:t>
            </a:r>
          </a:p>
        </p:txBody>
      </p:sp>
      <p:sp>
        <p:nvSpPr>
          <p:cNvPr id="59" name="TextBox 58"/>
          <p:cNvSpPr txBox="1"/>
          <p:nvPr/>
        </p:nvSpPr>
        <p:spPr>
          <a:xfrm>
            <a:off x="18389075" y="12847402"/>
            <a:ext cx="281576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IR Break Beam Sensor</a:t>
            </a:r>
          </a:p>
        </p:txBody>
      </p:sp>
      <p:sp>
        <p:nvSpPr>
          <p:cNvPr id="60" name="TextBox 59"/>
          <p:cNvSpPr txBox="1"/>
          <p:nvPr/>
        </p:nvSpPr>
        <p:spPr>
          <a:xfrm>
            <a:off x="12294768" y="21651747"/>
            <a:ext cx="36553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Assembled and soldered PCB</a:t>
            </a:r>
          </a:p>
        </p:txBody>
      </p:sp>
      <p:sp>
        <p:nvSpPr>
          <p:cNvPr id="61" name="TextBox 60"/>
          <p:cNvSpPr txBox="1"/>
          <p:nvPr/>
        </p:nvSpPr>
        <p:spPr>
          <a:xfrm>
            <a:off x="17746902" y="21666778"/>
            <a:ext cx="299240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2040</TotalTime>
  <Words>2479</Words>
  <Application>Microsoft Office PowerPoint</Application>
  <PresentationFormat>Custom</PresentationFormat>
  <Paragraphs>182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197</cp:revision>
  <cp:lastPrinted>2009-06-18T18:06:01Z</cp:lastPrinted>
  <dcterms:created xsi:type="dcterms:W3CDTF">2020-04-01T01:39:42Z</dcterms:created>
  <dcterms:modified xsi:type="dcterms:W3CDTF">2020-04-08T22:33:05Z</dcterms:modified>
  <cp:category/>
</cp:coreProperties>
</file>